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83" r:id="rId3"/>
    <p:sldId id="284" r:id="rId4"/>
    <p:sldId id="285" r:id="rId5"/>
    <p:sldId id="263" r:id="rId6"/>
    <p:sldId id="282" r:id="rId7"/>
    <p:sldId id="277" r:id="rId8"/>
    <p:sldId id="264" r:id="rId9"/>
    <p:sldId id="280" r:id="rId10"/>
    <p:sldId id="286" r:id="rId11"/>
    <p:sldId id="287" r:id="rId12"/>
    <p:sldId id="288" r:id="rId13"/>
    <p:sldId id="289" r:id="rId14"/>
    <p:sldId id="290" r:id="rId15"/>
    <p:sldId id="291" r:id="rId16"/>
    <p:sldId id="281" r:id="rId17"/>
    <p:sldId id="299" r:id="rId18"/>
    <p:sldId id="297" r:id="rId19"/>
    <p:sldId id="300" r:id="rId20"/>
    <p:sldId id="294" r:id="rId21"/>
    <p:sldId id="298" r:id="rId22"/>
    <p:sldId id="293" r:id="rId23"/>
    <p:sldId id="296" r:id="rId24"/>
    <p:sldId id="301" r:id="rId25"/>
    <p:sldId id="307" r:id="rId26"/>
    <p:sldId id="279" r:id="rId27"/>
    <p:sldId id="303" r:id="rId28"/>
    <p:sldId id="309" r:id="rId29"/>
    <p:sldId id="305" r:id="rId30"/>
    <p:sldId id="306" r:id="rId31"/>
    <p:sldId id="304" r:id="rId32"/>
    <p:sldId id="302" r:id="rId33"/>
    <p:sldId id="308" r:id="rId34"/>
    <p:sldId id="295" r:id="rId35"/>
    <p:sldId id="266" r:id="rId36"/>
    <p:sldId id="310" r:id="rId37"/>
  </p:sldIdLst>
  <p:sldSz cx="9144000" cy="6858000" type="screen4x3"/>
  <p:notesSz cx="6858000" cy="91995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2" autoAdjust="0"/>
    <p:restoredTop sz="94673" autoAdjust="0"/>
  </p:normalViewPr>
  <p:slideViewPr>
    <p:cSldViewPr>
      <p:cViewPr varScale="1">
        <p:scale>
          <a:sx n="153" d="100"/>
          <a:sy n="153" d="100"/>
        </p:scale>
        <p:origin x="-11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9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99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6F479-812C-4F58-A70F-ED4DD56CAABF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30300" y="690563"/>
            <a:ext cx="4597400" cy="34496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69793"/>
            <a:ext cx="5486400" cy="4139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37988"/>
            <a:ext cx="2971800" cy="4599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37988"/>
            <a:ext cx="2971800" cy="4599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BB762-06EE-414C-BCB4-0B7061A37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4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D473A36-5B11-4687-852B-84A204CECA09}" type="datetimeFigureOut">
              <a:rPr lang="en-US" smtClean="0"/>
              <a:pPr/>
              <a:t>1/23/13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888BEB1-304E-407D-B752-8CF56D43B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torganandtissuedonation.org/storiesofhope.html" TargetMode="External"/><Relationship Id="rId3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natelife.net/wp-content/uploads/2011/12/111230_Jessica_640mid.mo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norityhealth.hhs.gov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3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8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Theory of Reasoned</a:t>
            </a:r>
            <a:r>
              <a:rPr lang="en-US" baseline="0" dirty="0" smtClean="0"/>
              <a:t> Action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beliefs about organ donation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00200"/>
            <a:ext cx="8503920" cy="4572000"/>
          </a:xfrm>
        </p:spPr>
        <p:txBody>
          <a:bodyPr/>
          <a:lstStyle/>
          <a:p>
            <a:r>
              <a:rPr lang="en-US" sz="2800" dirty="0" smtClean="0"/>
              <a:t>“Organ donation saves lives.”</a:t>
            </a:r>
          </a:p>
          <a:p>
            <a:pPr lvl="1"/>
            <a:r>
              <a:rPr lang="en-US" dirty="0" smtClean="0"/>
              <a:t>Good or bad??</a:t>
            </a:r>
          </a:p>
          <a:p>
            <a:pPr lvl="1"/>
            <a:r>
              <a:rPr lang="en-US" dirty="0" smtClean="0"/>
              <a:t>Issues of deservingness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14600"/>
            <a:ext cx="4769667" cy="23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4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Beliefs about organ donation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“Organ </a:t>
            </a:r>
            <a:r>
              <a:rPr lang="en-US" dirty="0"/>
              <a:t>donation is against </a:t>
            </a:r>
            <a:r>
              <a:rPr lang="en-US" dirty="0" smtClean="0"/>
              <a:t>my religion.”</a:t>
            </a:r>
            <a:endParaRPr lang="en-US" dirty="0"/>
          </a:p>
          <a:p>
            <a:pPr lvl="1"/>
            <a:r>
              <a:rPr lang="en-US" dirty="0"/>
              <a:t>Big concern vs. small concern</a:t>
            </a:r>
          </a:p>
          <a:p>
            <a:pPr lvl="1"/>
            <a:r>
              <a:rPr lang="en-US" dirty="0"/>
              <a:t>“Default” reason when reason for attitudes aren’t known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276600"/>
            <a:ext cx="2952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1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Beliefs about organ donation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“Doctors might not save me if they know I’m a donor.”</a:t>
            </a:r>
          </a:p>
          <a:p>
            <a:r>
              <a:rPr lang="en-US" dirty="0" smtClean="0"/>
              <a:t>Related to medical mistrust.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24200"/>
            <a:ext cx="37814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1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24" y="3048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Beliefs about </a:t>
            </a:r>
            <a:r>
              <a:rPr lang="en-US" sz="2800" dirty="0" smtClean="0"/>
              <a:t>donation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“My organs will just be sold on the black market.”</a:t>
            </a:r>
          </a:p>
          <a:p>
            <a:r>
              <a:rPr lang="en-US" dirty="0" smtClean="0"/>
              <a:t>Not unrelated: “Rich people can buy their way to the top of the waiting list.”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2725"/>
            <a:ext cx="4982424" cy="66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beliefs about donation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It’s too disgusting to even think about.</a:t>
            </a:r>
          </a:p>
          <a:p>
            <a:r>
              <a:rPr lang="en-US" dirty="0" smtClean="0"/>
              <a:t>It freaks me out.  If I think about it, something bad might happen to me.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676054"/>
            <a:ext cx="2644139" cy="3672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52800"/>
            <a:ext cx="3505200" cy="28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1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organ donation belief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“Organ donors are good people.”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6000"/>
            <a:ext cx="4589512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9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8153400" cy="4724400"/>
          </a:xfrm>
        </p:spPr>
        <p:txBody>
          <a:bodyPr/>
          <a:lstStyle/>
          <a:p>
            <a:r>
              <a:rPr lang="en-US" sz="3200" dirty="0" smtClean="0"/>
              <a:t>Determinants of social norms:</a:t>
            </a:r>
          </a:p>
          <a:p>
            <a:pPr lvl="1"/>
            <a:r>
              <a:rPr lang="en-US" sz="2400" dirty="0" smtClean="0"/>
              <a:t>Reminder: What we think people who are important to us want us to do  *  Motivation to comply with those people’s wishes</a:t>
            </a:r>
          </a:p>
          <a:p>
            <a:r>
              <a:rPr lang="en-US" sz="2900" dirty="0" smtClean="0"/>
              <a:t>How do social norms affect how YOU behave with regard to organ donation?</a:t>
            </a:r>
          </a:p>
          <a:p>
            <a:pPr lvl="1"/>
            <a:r>
              <a:rPr lang="en-US" sz="2400" dirty="0" smtClean="0"/>
              <a:t>About 25% of the time, people who talk to their family members about donation become more negative in their attitudes (and behavioral intentions) toward donation.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this!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Lots of organizations create campaigns to promote organ donation:</a:t>
            </a:r>
          </a:p>
          <a:p>
            <a:pPr lvl="1"/>
            <a:r>
              <a:rPr lang="en-US" dirty="0" smtClean="0"/>
              <a:t>Donate Life America</a:t>
            </a:r>
          </a:p>
          <a:p>
            <a:pPr lvl="1"/>
            <a:r>
              <a:rPr lang="en-US" dirty="0" smtClean="0"/>
              <a:t>The Kidney Foundation</a:t>
            </a:r>
          </a:p>
          <a:p>
            <a:pPr lvl="1"/>
            <a:r>
              <a:rPr lang="en-US" dirty="0" smtClean="0"/>
              <a:t>International governments</a:t>
            </a:r>
          </a:p>
          <a:p>
            <a:r>
              <a:rPr lang="en-US" dirty="0" smtClean="0"/>
              <a:t>What </a:t>
            </a:r>
            <a:r>
              <a:rPr lang="en-US" dirty="0"/>
              <a:t>do you think about the </a:t>
            </a:r>
            <a:r>
              <a:rPr lang="en-US" dirty="0" smtClean="0"/>
              <a:t>following messages </a:t>
            </a:r>
            <a:r>
              <a:rPr lang="en-US" dirty="0"/>
              <a:t>that other organizations have used to promote organ donation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8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donation as “human recycling.”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94" y="1704975"/>
            <a:ext cx="5397500" cy="4216400"/>
          </a:xfrm>
        </p:spPr>
      </p:pic>
    </p:spTree>
    <p:extLst>
      <p:ext uri="{BB962C8B-B14F-4D97-AF65-F5344CB8AC3E}">
        <p14:creationId xmlns:p14="http://schemas.microsoft.com/office/powerpoint/2010/main" val="46169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donation as the “only </a:t>
            </a:r>
            <a:r>
              <a:rPr lang="en-US" smtClean="0"/>
              <a:t>right choice”?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24000"/>
            <a:ext cx="3810000" cy="4868333"/>
          </a:xfrm>
        </p:spPr>
      </p:pic>
    </p:spTree>
    <p:extLst>
      <p:ext uri="{BB962C8B-B14F-4D97-AF65-F5344CB8AC3E}">
        <p14:creationId xmlns:p14="http://schemas.microsoft.com/office/powerpoint/2010/main" val="253314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Puzzle…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makes people sign up (or not want to sign up) on an organ donor registry?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16598"/>
            <a:ext cx="5791200" cy="3827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276600"/>
            <a:ext cx="19335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Billboard to promote eye donation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6019800" cy="3753236"/>
          </a:xfrm>
        </p:spPr>
      </p:pic>
    </p:spTree>
    <p:extLst>
      <p:ext uri="{BB962C8B-B14F-4D97-AF65-F5344CB8AC3E}">
        <p14:creationId xmlns:p14="http://schemas.microsoft.com/office/powerpoint/2010/main" val="332461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metaphysical approach…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62168"/>
            <a:ext cx="6400800" cy="479777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1828800"/>
            <a:ext cx="6751320" cy="426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3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metaphysical appeal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6934200" cy="49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ad from Donate Life America: What beliefs about donation does the message address?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00200" y="1527048"/>
            <a:ext cx="6705600" cy="45720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www.ctorganandtissuedonation.org/storiesofhope.html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://donatelife.net/wp-content/uploads/2011/12/111230_Jessica_640mid.mov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716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6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Transplant recipient story: Jessica </a:t>
            </a:r>
            <a:r>
              <a:rPr lang="en-US" dirty="0" err="1" smtClean="0"/>
              <a:t>Melore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828800"/>
            <a:ext cx="8503920" cy="4572000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donatelife.net/wp-content/uploads/2011/12/111230_Jessica_640mid.mov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994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couple of early campaigns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University Worksite Organ Donation Project (UWOD) &amp; the New Jersey Workplace Partnership for Life</a:t>
            </a:r>
          </a:p>
          <a:p>
            <a:r>
              <a:rPr lang="en-US" dirty="0" smtClean="0"/>
              <a:t>Used TRA as the theoretical foundation for campaign messages.</a:t>
            </a:r>
          </a:p>
        </p:txBody>
      </p:sp>
      <p:pic>
        <p:nvPicPr>
          <p:cNvPr id="4" name="Picture 3" descr="Lisa and Shirley outreac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810000"/>
            <a:ext cx="3505200" cy="2628900"/>
          </a:xfrm>
          <a:prstGeom prst="rect">
            <a:avLst/>
          </a:prstGeom>
        </p:spPr>
      </p:pic>
      <p:pic>
        <p:nvPicPr>
          <p:cNvPr id="5" name="Picture 4" descr="event at Douglas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3810000"/>
            <a:ext cx="3505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Donation Campaign, continued</a:t>
            </a:r>
            <a:endParaRPr lang="en-US" dirty="0"/>
          </a:p>
        </p:txBody>
      </p:sp>
      <p:pic>
        <p:nvPicPr>
          <p:cNvPr id="7" name="Content Placeholder 6" descr="NJ donor family quilt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-457200" y="1371600"/>
            <a:ext cx="4038600" cy="3200400"/>
          </a:xfrm>
        </p:spPr>
      </p:pic>
      <p:pic>
        <p:nvPicPr>
          <p:cNvPr id="9" name="Picture 8" descr="Toth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2514600"/>
            <a:ext cx="2549236" cy="37338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06636" y="1379145"/>
            <a:ext cx="4384964" cy="4876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Even when past campaigns addressed common myths, donation didn’t go up.</a:t>
            </a:r>
          </a:p>
          <a:p>
            <a:r>
              <a:rPr lang="en-US" dirty="0" smtClean="0"/>
              <a:t>People couldn’t explain why they didn’t want to donate.</a:t>
            </a:r>
          </a:p>
          <a:p>
            <a:r>
              <a:rPr lang="en-US" dirty="0" smtClean="0"/>
              <a:t>Most researchers looked only for “rational” reasons.</a:t>
            </a:r>
          </a:p>
          <a:p>
            <a:r>
              <a:rPr lang="en-US" dirty="0" smtClean="0"/>
              <a:t>Non-rational reasons include superstitions and disgust (“</a:t>
            </a:r>
            <a:r>
              <a:rPr lang="en-US" dirty="0" err="1" smtClean="0"/>
              <a:t>ick</a:t>
            </a:r>
            <a:r>
              <a:rPr lang="en-US" dirty="0" smtClean="0"/>
              <a:t>” and “jinx” factors).</a:t>
            </a:r>
          </a:p>
          <a:p>
            <a:r>
              <a:rPr lang="en-US" dirty="0" smtClean="0"/>
              <a:t>We had to add these reasons to our theoretical model.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122564"/>
              </p:ext>
            </p:extLst>
          </p:nvPr>
        </p:nvGraphicFramePr>
        <p:xfrm>
          <a:off x="762000" y="177799"/>
          <a:ext cx="7772399" cy="6377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r:id="rId3" imgW="6686550" imgH="5486400" progId="AcroExch.Document.7">
                  <p:embed/>
                </p:oleObj>
              </mc:Choice>
              <mc:Fallback>
                <p:oleObj name="Acrobat Document" r:id="rId3" imgW="6686550" imgH="54864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77799"/>
                        <a:ext cx="7772399" cy="6377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759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051912"/>
              </p:ext>
            </p:extLst>
          </p:nvPr>
        </p:nvGraphicFramePr>
        <p:xfrm>
          <a:off x="76200" y="685800"/>
          <a:ext cx="444409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Acrobat Document" r:id="rId3" imgW="3943350" imgH="4800600" progId="AcroExch.Document.7">
                  <p:embed/>
                </p:oleObj>
              </mc:Choice>
              <mc:Fallback>
                <p:oleObj name="Acrobat Document" r:id="rId3" imgW="3943350" imgH="48006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685800"/>
                        <a:ext cx="4444093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401863"/>
              </p:ext>
            </p:extLst>
          </p:nvPr>
        </p:nvGraphicFramePr>
        <p:xfrm>
          <a:off x="4876800" y="685800"/>
          <a:ext cx="4197199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Acrobat Document" r:id="rId5" imgW="3943350" imgH="4800600" progId="AcroExch.Document.7">
                  <p:embed/>
                </p:oleObj>
              </mc:Choice>
              <mc:Fallback>
                <p:oleObj name="Acrobat Document" r:id="rId5" imgW="3943350" imgH="48006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6800" y="685800"/>
                        <a:ext cx="4197199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50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856007"/>
              </p:ext>
            </p:extLst>
          </p:nvPr>
        </p:nvGraphicFramePr>
        <p:xfrm>
          <a:off x="2362200" y="0"/>
          <a:ext cx="39338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Acrobat Document" r:id="rId3" imgW="3933825" imgH="6858000" progId="AcroExch.Document.7">
                  <p:embed/>
                </p:oleObj>
              </mc:Choice>
              <mc:Fallback>
                <p:oleObj name="Acrobat Document" r:id="rId3" imgW="3933825" imgH="68580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200" y="0"/>
                        <a:ext cx="393382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02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What are people’s attitudes toward donation?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8272272" cy="4572000"/>
          </a:xfrm>
        </p:spPr>
        <p:txBody>
          <a:bodyPr>
            <a:normAutofit/>
          </a:bodyPr>
          <a:lstStyle/>
          <a:p>
            <a:pPr marL="274320" lvl="2" indent="-274320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2800" dirty="0" smtClean="0"/>
              <a:t>Pretty good!  The </a:t>
            </a:r>
            <a:r>
              <a:rPr lang="en-US" sz="2800" dirty="0"/>
              <a:t>majority of people report favorable attitudes toward joining a donor registry (about 65</a:t>
            </a:r>
            <a:r>
              <a:rPr lang="en-US" sz="2800" dirty="0" smtClean="0"/>
              <a:t>%).</a:t>
            </a:r>
            <a:endParaRPr lang="en-US" sz="3600" dirty="0" smtClean="0"/>
          </a:p>
          <a:p>
            <a:r>
              <a:rPr lang="en-US" sz="2800" dirty="0" smtClean="0"/>
              <a:t>Do attitudes predict behavior?</a:t>
            </a:r>
          </a:p>
          <a:p>
            <a:pPr lvl="1"/>
            <a:r>
              <a:rPr lang="en-US" sz="2300" dirty="0" smtClean="0"/>
              <a:t>Not really. O</a:t>
            </a:r>
            <a:r>
              <a:rPr lang="en-US" dirty="0" smtClean="0"/>
              <a:t>nly a minority (35-40%) of people actually sign up.</a:t>
            </a:r>
          </a:p>
          <a:p>
            <a:r>
              <a:rPr lang="en-US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2503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were good, but not great…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… so we developed a campaign for driver’s license bureaus.</a:t>
            </a:r>
          </a:p>
          <a:p>
            <a:r>
              <a:rPr lang="en-US" dirty="0" smtClean="0"/>
              <a:t>Worked with the Michigan’s Secretary of State offices to implement the “Tell Us Now” campaign.</a:t>
            </a:r>
          </a:p>
          <a:p>
            <a:pPr lvl="1"/>
            <a:r>
              <a:rPr lang="en-US" dirty="0" smtClean="0"/>
              <a:t>A special challenge was reaching African Americans. </a:t>
            </a:r>
            <a:r>
              <a:rPr lang="en-US" dirty="0"/>
              <a:t>T</a:t>
            </a:r>
            <a:r>
              <a:rPr lang="en-US" dirty="0" smtClean="0"/>
              <a:t>he donor willingness rate was virtually the lowest in the U.S.</a:t>
            </a:r>
          </a:p>
          <a:p>
            <a:pPr lvl="1"/>
            <a:r>
              <a:rPr lang="en-US" dirty="0" smtClean="0"/>
              <a:t>One perception that we had to counter was that when African Americans donate, rich white people would get their organs.</a:t>
            </a:r>
          </a:p>
          <a:p>
            <a:pPr lvl="1"/>
            <a:r>
              <a:rPr lang="en-US" dirty="0" smtClean="0"/>
              <a:t>The truth was that African Americans received a disproportionate number of transplants, and they were overwhelmingly from white donors. (See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minorityhealth.hhs.gov</a:t>
            </a:r>
            <a:r>
              <a:rPr lang="en-US" dirty="0" smtClean="0"/>
              <a:t> or just Google “African Americans and organ donation”).</a:t>
            </a:r>
          </a:p>
          <a:p>
            <a:pPr lvl="1"/>
            <a:r>
              <a:rPr lang="en-US" dirty="0" smtClean="0"/>
              <a:t>Another challenge: Clerks aren’t allowed to ask “the question.”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323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254009"/>
              </p:ext>
            </p:extLst>
          </p:nvPr>
        </p:nvGraphicFramePr>
        <p:xfrm>
          <a:off x="2819400" y="0"/>
          <a:ext cx="3512218" cy="6295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Acrobat Document" r:id="rId3" imgW="3028950" imgH="5429250" progId="AcroExch.Document.7">
                  <p:embed/>
                </p:oleObj>
              </mc:Choice>
              <mc:Fallback>
                <p:oleObj name="Acrobat Document" r:id="rId3" imgW="3028950" imgH="542925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0"/>
                        <a:ext cx="3512218" cy="6295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084967"/>
              </p:ext>
            </p:extLst>
          </p:nvPr>
        </p:nvGraphicFramePr>
        <p:xfrm>
          <a:off x="6096000" y="1066800"/>
          <a:ext cx="2862293" cy="42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Acrobat Document" r:id="rId5" imgW="13716000" imgH="20574000" progId="AcroExch.Document.7">
                  <p:embed/>
                </p:oleObj>
              </mc:Choice>
              <mc:Fallback>
                <p:oleObj name="Acrobat Document" r:id="rId5" imgW="13716000" imgH="205740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1066800"/>
                        <a:ext cx="2862293" cy="429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761123"/>
              </p:ext>
            </p:extLst>
          </p:nvPr>
        </p:nvGraphicFramePr>
        <p:xfrm>
          <a:off x="152400" y="381000"/>
          <a:ext cx="281940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Acrobat Document" r:id="rId7" imgW="2400300" imgH="4800600" progId="AcroExch.Document.7">
                  <p:embed/>
                </p:oleObj>
              </mc:Choice>
              <mc:Fallback>
                <p:oleObj name="Acrobat Document" r:id="rId7" imgW="2400300" imgH="4800600" progId="AcroExch.Document.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81000"/>
                        <a:ext cx="2819400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912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-1524000"/>
            <a:ext cx="3657600" cy="5512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22" y="3657600"/>
            <a:ext cx="4395065" cy="291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99" y="381000"/>
            <a:ext cx="4592877" cy="30480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76087"/>
            <a:ext cx="4038600" cy="302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10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dirty="0"/>
              <a:t>Media and POD resulted in 829 new registries in </a:t>
            </a:r>
            <a:r>
              <a:rPr lang="en-US" sz="1800" dirty="0" smtClean="0"/>
              <a:t>primarily African </a:t>
            </a:r>
            <a:r>
              <a:rPr lang="en-US" sz="1800" dirty="0"/>
              <a:t>American zip code (~360% increase</a:t>
            </a:r>
            <a:r>
              <a:rPr lang="en-US" sz="1800" dirty="0" smtClean="0"/>
              <a:t>).</a:t>
            </a:r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/>
              <a:t>addition of interpersonal interventions led to 5,144 </a:t>
            </a:r>
            <a:r>
              <a:rPr lang="en-US" sz="1800" dirty="0" smtClean="0"/>
              <a:t>new registrations </a:t>
            </a:r>
            <a:r>
              <a:rPr lang="en-US" sz="1800" dirty="0"/>
              <a:t>above baseline (~1,258% increase</a:t>
            </a:r>
            <a:r>
              <a:rPr lang="en-US" sz="1800" dirty="0" smtClean="0"/>
              <a:t>).</a:t>
            </a:r>
            <a:endParaRPr lang="en-US" sz="1800" dirty="0"/>
          </a:p>
          <a:p>
            <a:r>
              <a:rPr lang="en-US" sz="1800" dirty="0" smtClean="0"/>
              <a:t>POD </a:t>
            </a:r>
            <a:r>
              <a:rPr lang="en-US" sz="1800" dirty="0"/>
              <a:t>alone resulted in 643 new registries above </a:t>
            </a:r>
            <a:r>
              <a:rPr lang="en-US" sz="1800" dirty="0" smtClean="0"/>
              <a:t>baseline (~</a:t>
            </a:r>
            <a:r>
              <a:rPr lang="en-US" sz="1800" dirty="0"/>
              <a:t>283% increase</a:t>
            </a:r>
            <a:r>
              <a:rPr lang="en-US" sz="1800" dirty="0" smtClean="0"/>
              <a:t>).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36404"/>
            <a:ext cx="7239000" cy="364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57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Facebook/social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do you think about Facebook’s </a:t>
            </a:r>
            <a:r>
              <a:rPr lang="en-US" dirty="0"/>
              <a:t>contribution to organ donation?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4581525" cy="3476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14600"/>
            <a:ext cx="36576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005152"/>
            <a:ext cx="1143000" cy="12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0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scientific evidence for the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8382000" cy="4572000"/>
          </a:xfrm>
        </p:spPr>
        <p:txBody>
          <a:bodyPr/>
          <a:lstStyle/>
          <a:p>
            <a:r>
              <a:rPr lang="en-US" dirty="0" smtClean="0"/>
              <a:t>Most successful model for predicting intention to behave.</a:t>
            </a:r>
          </a:p>
          <a:p>
            <a:r>
              <a:rPr lang="en-US" dirty="0" smtClean="0"/>
              <a:t>Good predictor for a variety of behaviors.</a:t>
            </a:r>
          </a:p>
          <a:p>
            <a:r>
              <a:rPr lang="en-US" dirty="0" smtClean="0"/>
              <a:t>Attitude component is a good predictor on its own.</a:t>
            </a:r>
          </a:p>
          <a:p>
            <a:r>
              <a:rPr lang="en-US" dirty="0" smtClean="0"/>
              <a:t>Most successful when predicting intention when people have performed the same (or  related) behavior in the past.</a:t>
            </a:r>
          </a:p>
          <a:p>
            <a:r>
              <a:rPr lang="en-US" dirty="0" smtClean="0"/>
              <a:t>Doesn’t account for non-rational reasons for behavior or the barriers people have to overcome (unless you use an extended version of </a:t>
            </a:r>
            <a:r>
              <a:rPr lang="en-US" smtClean="0"/>
              <a:t>the theory).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Counter negative beliefs/myths about donation</a:t>
            </a:r>
          </a:p>
          <a:p>
            <a:pPr lvl="1"/>
            <a:r>
              <a:rPr lang="en-US" dirty="0"/>
              <a:t>Increase number of signed organ donor cards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Compared survey results (and number of signed donors) across 6 university campuses (UWOD) or 50 worksites (WPFL)</a:t>
            </a:r>
          </a:p>
          <a:p>
            <a:pPr lvl="1"/>
            <a:r>
              <a:rPr lang="en-US" dirty="0"/>
              <a:t>1/3 of sites received a full campaign (media + site visits)</a:t>
            </a:r>
          </a:p>
          <a:p>
            <a:pPr lvl="1"/>
            <a:r>
              <a:rPr lang="en-US" dirty="0"/>
              <a:t>1/3 of sites received only a media campaign</a:t>
            </a:r>
          </a:p>
          <a:p>
            <a:pPr lvl="1"/>
            <a:r>
              <a:rPr lang="en-US" dirty="0"/>
              <a:t>1/3 of sites received no campaign at 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76400"/>
            <a:ext cx="8196072" cy="4422648"/>
          </a:xfrm>
        </p:spPr>
        <p:txBody>
          <a:bodyPr/>
          <a:lstStyle/>
          <a:p>
            <a:r>
              <a:rPr lang="en-US" dirty="0" smtClean="0"/>
              <a:t>The Theory of Reasoned Action and its component variables.</a:t>
            </a:r>
          </a:p>
          <a:p>
            <a:r>
              <a:rPr lang="en-US" dirty="0" smtClean="0"/>
              <a:t>Organ donation as an example issue of how these variables influence behavior.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6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52600"/>
            <a:ext cx="8534400" cy="4114800"/>
          </a:xfrm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en-US" sz="2800" dirty="0" err="1"/>
              <a:t>Ajzen</a:t>
            </a:r>
            <a:r>
              <a:rPr lang="en-US" sz="2800" dirty="0"/>
              <a:t> &amp; </a:t>
            </a:r>
            <a:r>
              <a:rPr lang="en-US" sz="2800" dirty="0" err="1"/>
              <a:t>Fishbein</a:t>
            </a:r>
            <a:r>
              <a:rPr lang="en-US" sz="2800" dirty="0"/>
              <a:t> are </a:t>
            </a:r>
            <a:r>
              <a:rPr lang="en-US" sz="2800" dirty="0" smtClean="0"/>
              <a:t>the principal theorists associated with TRA.</a:t>
            </a:r>
            <a:endParaRPr lang="en-US" sz="2800" dirty="0"/>
          </a:p>
          <a:p>
            <a:r>
              <a:rPr lang="en-US" dirty="0" smtClean="0"/>
              <a:t>Highly </a:t>
            </a:r>
            <a:r>
              <a:rPr lang="en-US" dirty="0"/>
              <a:t>rational/linear view of attitudes and  </a:t>
            </a:r>
            <a:r>
              <a:rPr lang="en-US" dirty="0" smtClean="0"/>
              <a:t>behaviors.</a:t>
            </a:r>
          </a:p>
          <a:p>
            <a:r>
              <a:rPr lang="en-US" dirty="0"/>
              <a:t>K</a:t>
            </a:r>
            <a:r>
              <a:rPr lang="en-US" dirty="0" smtClean="0"/>
              <a:t>ey assumptions:</a:t>
            </a:r>
          </a:p>
          <a:p>
            <a:pPr lvl="1"/>
            <a:r>
              <a:rPr lang="en-US" dirty="0" smtClean="0"/>
              <a:t>Attitudes predict behaviors. </a:t>
            </a:r>
          </a:p>
          <a:p>
            <a:pPr lvl="1"/>
            <a:r>
              <a:rPr lang="en-US" dirty="0" smtClean="0"/>
              <a:t>If we can increase someone’s </a:t>
            </a:r>
            <a:r>
              <a:rPr lang="en-US" u="sng" dirty="0" smtClean="0"/>
              <a:t>intent</a:t>
            </a:r>
            <a:r>
              <a:rPr lang="en-US" dirty="0" smtClean="0"/>
              <a:t> to behave in a certain way, they are likely to </a:t>
            </a:r>
            <a:r>
              <a:rPr lang="en-US" u="sng" dirty="0" smtClean="0"/>
              <a:t>actually</a:t>
            </a:r>
            <a:r>
              <a:rPr lang="en-US" dirty="0" smtClean="0"/>
              <a:t> behave that way.</a:t>
            </a:r>
          </a:p>
          <a:p>
            <a:r>
              <a:rPr lang="en-US" dirty="0" smtClean="0"/>
              <a:t>Thoughts about those assumptions?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Theory of Reasoned Action (TRA)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Let’s review!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determines the strength of the link between attitudes and behavior</a:t>
            </a:r>
            <a:r>
              <a:rPr lang="en-US" dirty="0" smtClean="0"/>
              <a:t>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don’t confuse multiple attitudes with single attitudes</a:t>
            </a:r>
            <a:r>
              <a:rPr lang="en-US" dirty="0" smtClean="0"/>
              <a:t>.  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There are repeated opportunities for behavior.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Attitudes are based on personal experience and direct observation (as opposed to “hearsay”).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Attitudes are central to a person’s value system.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possibility of social desirability is minimized.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 individual is a low self monitor.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possibility of non-attitudes is minimized.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accessibility of our attitudes is high</a:t>
            </a:r>
            <a:r>
              <a:rPr lang="en-US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The same will be true of the attitude-intent link.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12" y="2362200"/>
            <a:ext cx="687535" cy="539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12" y="3014803"/>
            <a:ext cx="701870" cy="462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45" y="3591640"/>
            <a:ext cx="712840" cy="436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465" y="4114800"/>
            <a:ext cx="457199" cy="632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94" y="4800600"/>
            <a:ext cx="457200" cy="431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37" y="5323698"/>
            <a:ext cx="404634" cy="5920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24" y="5929033"/>
            <a:ext cx="748446" cy="4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6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Model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43519" y="1600200"/>
            <a:ext cx="8436426" cy="44958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Theory of Reasoned Action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determines a person’s intent?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382000" cy="4800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Two things determine the intent to behave in a particular way: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Attitudes about the behavior</a:t>
            </a:r>
          </a:p>
          <a:p>
            <a:pPr lvl="2">
              <a:lnSpc>
                <a:spcPct val="90000"/>
              </a:lnSpc>
            </a:pPr>
            <a:r>
              <a:rPr lang="en-US" sz="2600" dirty="0" smtClean="0"/>
              <a:t>Beliefs about the behavior</a:t>
            </a:r>
          </a:p>
          <a:p>
            <a:pPr lvl="3">
              <a:lnSpc>
                <a:spcPct val="90000"/>
              </a:lnSpc>
            </a:pPr>
            <a:r>
              <a:rPr lang="en-US" sz="2200" dirty="0" smtClean="0"/>
              <a:t>Reading the textbook makes me sleepy.</a:t>
            </a:r>
          </a:p>
          <a:p>
            <a:pPr lvl="2">
              <a:lnSpc>
                <a:spcPct val="90000"/>
              </a:lnSpc>
            </a:pPr>
            <a:r>
              <a:rPr lang="en-US" sz="2600" dirty="0" smtClean="0"/>
              <a:t>Evaluation of those beliefs</a:t>
            </a:r>
          </a:p>
          <a:p>
            <a:pPr lvl="3">
              <a:lnSpc>
                <a:spcPct val="90000"/>
              </a:lnSpc>
            </a:pPr>
            <a:r>
              <a:rPr lang="en-US" sz="2200" dirty="0" smtClean="0"/>
              <a:t>It’s great because I have trouble falling asleep.</a:t>
            </a: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sz="2800" dirty="0"/>
              <a:t>Subjective norms (what other people think we should do</a:t>
            </a:r>
            <a:r>
              <a:rPr lang="en-US" sz="2800" dirty="0" smtClean="0"/>
              <a:t>)</a:t>
            </a:r>
          </a:p>
          <a:p>
            <a:pPr lvl="2">
              <a:lnSpc>
                <a:spcPct val="90000"/>
              </a:lnSpc>
            </a:pPr>
            <a:r>
              <a:rPr lang="en-US" sz="2600" dirty="0" smtClean="0"/>
              <a:t>How we think important people in our life would feel about this behavior.</a:t>
            </a:r>
          </a:p>
          <a:p>
            <a:pPr lvl="3">
              <a:lnSpc>
                <a:spcPct val="90000"/>
              </a:lnSpc>
            </a:pPr>
            <a:r>
              <a:rPr lang="en-US" sz="2200" dirty="0" smtClean="0"/>
              <a:t>My mom wants me to read the textbook for class.</a:t>
            </a:r>
          </a:p>
          <a:p>
            <a:pPr lvl="2">
              <a:lnSpc>
                <a:spcPct val="90000"/>
              </a:lnSpc>
            </a:pPr>
            <a:r>
              <a:rPr lang="en-US" sz="2600" dirty="0" smtClean="0"/>
              <a:t>Our motivation to comply with their opinions.</a:t>
            </a:r>
          </a:p>
          <a:p>
            <a:pPr lvl="3">
              <a:lnSpc>
                <a:spcPct val="90000"/>
              </a:lnSpc>
            </a:pPr>
            <a:r>
              <a:rPr lang="en-US" sz="2200" dirty="0" smtClean="0"/>
              <a:t>I like making my mom happy, so I’ll read the book.</a:t>
            </a:r>
          </a:p>
          <a:p>
            <a:pPr lvl="2"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endParaRPr lang="en-US" sz="29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Attitudes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76400"/>
            <a:ext cx="80772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>What are YOUR beliefs about registering to be an organ donor?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733800"/>
            <a:ext cx="1925392" cy="1981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1821</TotalTime>
  <Words>1208</Words>
  <Application>Microsoft Macintosh PowerPoint</Application>
  <PresentationFormat>On-screen Show (4:3)</PresentationFormat>
  <Paragraphs>122</Paragraphs>
  <Slides>36</Slides>
  <Notes>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Civic</vt:lpstr>
      <vt:lpstr>Acrobat Document</vt:lpstr>
      <vt:lpstr>The Theory of Reasoned Action</vt:lpstr>
      <vt:lpstr>A Puzzle…</vt:lpstr>
      <vt:lpstr>What are people’s attitudes toward donation?</vt:lpstr>
      <vt:lpstr>Today’s lecture</vt:lpstr>
      <vt:lpstr>The Theory of Reasoned Action (TRA)</vt:lpstr>
      <vt:lpstr>Let’s review!</vt:lpstr>
      <vt:lpstr>The Theory of Reasoned Action</vt:lpstr>
      <vt:lpstr>What determines a person’s intent?</vt:lpstr>
      <vt:lpstr>Attitudes</vt:lpstr>
      <vt:lpstr>Common beliefs about organ donation</vt:lpstr>
      <vt:lpstr>Beliefs about organ donation</vt:lpstr>
      <vt:lpstr>Beliefs about organ donation</vt:lpstr>
      <vt:lpstr>Beliefs about donation</vt:lpstr>
      <vt:lpstr>Other beliefs about donation</vt:lpstr>
      <vt:lpstr>Another organ donation belief</vt:lpstr>
      <vt:lpstr>Social Norms</vt:lpstr>
      <vt:lpstr>Analyze this!</vt:lpstr>
      <vt:lpstr>Organ donation as “human recycling.”</vt:lpstr>
      <vt:lpstr>Organ donation as the “only right choice”?</vt:lpstr>
      <vt:lpstr>Billboard to promote eye donation</vt:lpstr>
      <vt:lpstr>A metaphysical approach…</vt:lpstr>
      <vt:lpstr>Another metaphysical appeal</vt:lpstr>
      <vt:lpstr>An ad from Donate Life America: What beliefs about donation does the message address?</vt:lpstr>
      <vt:lpstr>Transplant recipient story: Jessica Melore</vt:lpstr>
      <vt:lpstr>A couple of early campaigns</vt:lpstr>
      <vt:lpstr>Organ Donation Campaign, continued</vt:lpstr>
      <vt:lpstr>PowerPoint Presentation</vt:lpstr>
      <vt:lpstr>PowerPoint Presentation</vt:lpstr>
      <vt:lpstr>PowerPoint Presentation</vt:lpstr>
      <vt:lpstr>Results were good, but not great…</vt:lpstr>
      <vt:lpstr>PowerPoint Presentation</vt:lpstr>
      <vt:lpstr>PowerPoint Presentation</vt:lpstr>
      <vt:lpstr>Results</vt:lpstr>
      <vt:lpstr>Facebook/social media</vt:lpstr>
      <vt:lpstr>Social scientific evidence for the theory</vt:lpstr>
      <vt:lpstr>PowerPoint Presentation</vt:lpstr>
    </vt:vector>
  </TitlesOfParts>
  <Company>Purdue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Morgan</dc:creator>
  <cp:lastModifiedBy>Morgan, Susan E</cp:lastModifiedBy>
  <cp:revision>76</cp:revision>
  <dcterms:created xsi:type="dcterms:W3CDTF">2009-08-22T18:17:19Z</dcterms:created>
  <dcterms:modified xsi:type="dcterms:W3CDTF">2013-01-23T16:15:27Z</dcterms:modified>
</cp:coreProperties>
</file>